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4" r:id="rId2"/>
    <p:sldId id="303" r:id="rId3"/>
    <p:sldId id="306" r:id="rId4"/>
    <p:sldId id="297" r:id="rId5"/>
    <p:sldId id="304" r:id="rId6"/>
    <p:sldId id="305" r:id="rId7"/>
    <p:sldId id="298" r:id="rId8"/>
    <p:sldId id="274" r:id="rId9"/>
    <p:sldId id="301" r:id="rId10"/>
    <p:sldId id="299" r:id="rId11"/>
    <p:sldId id="300" r:id="rId12"/>
    <p:sldId id="272" r:id="rId13"/>
    <p:sldId id="278" r:id="rId14"/>
    <p:sldId id="302" r:id="rId15"/>
    <p:sldId id="296" r:id="rId16"/>
    <p:sldId id="307" r:id="rId17"/>
    <p:sldId id="308" r:id="rId18"/>
    <p:sldId id="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6F6F6"/>
    <a:srgbClr val="4F0099"/>
    <a:srgbClr val="751875"/>
    <a:srgbClr val="DFB3DA"/>
    <a:srgbClr val="99CC00"/>
    <a:srgbClr val="508B6C"/>
    <a:srgbClr val="C8FFFF"/>
    <a:srgbClr val="99D0FF"/>
    <a:srgbClr val="F9FFAF"/>
    <a:srgbClr val="9F8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2" autoAdjust="0"/>
    <p:restoredTop sz="95332" autoAdjust="0"/>
  </p:normalViewPr>
  <p:slideViewPr>
    <p:cSldViewPr>
      <p:cViewPr varScale="1">
        <p:scale>
          <a:sx n="88" d="100"/>
          <a:sy n="88" d="100"/>
        </p:scale>
        <p:origin x="547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0E9EB-1054-4736-9EDB-53A6D2826A33}" type="datetimeFigureOut">
              <a:rPr lang="en-ZA" smtClean="0"/>
              <a:pPr/>
              <a:t>04 Jan 2017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4C6CE-939F-4FE4-A6EC-D120011E8D4A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629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everyone, my name is Sulaimon Afolabi. I am here to take you through a tutorial titled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 guide for preparing 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&amp; demographic surveillance system data for analysis using </a:t>
            </a:r>
            <a:r>
              <a:rPr lang="en-Z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stata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By the way, </a:t>
            </a:r>
            <a:r>
              <a:rPr lang="en-Z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stata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statistical software for data management and analysis.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428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visit </a:t>
            </a:r>
            <a:r>
              <a:rPr lang="en-Z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stata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for a demo version of the software for practice</a:t>
            </a:r>
            <a:r>
              <a:rPr lang="en-Z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no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206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going start this tutorial by giving an overview on HDSS. The acronym HDSS stands of 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&amp; demographic surveillance system.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HDSS is HDSS is a system established for the collection of health and demographic data on people living in a geographically delimited area.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HDSS sites operate a reference data model, which is a database design with the capacity to store temporal and relational information.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HDSS site can be found mostly in sub-Saharan Africa, Asia and other developing countries.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736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going start this tutorial by giving an overview on HDSS. The acronym HDSS stands of 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&amp; demographic surveillance system.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HDSS is HDSS is a system established for the collection of health and demographic data on people living in a geographically delimited area.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HDSS sites operate a reference data model, which is a database design with the capacity to store temporal and relational information.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HDSS site can be found mostly in sub-Saharan Africa, Asia and other developing countries.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238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72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v5mj-2DreFjCDzG7zK5UJ3HmlwiIJ5dI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fo_Agin2008-2020\AWIGEN\18_AWIGEN_Workshop\03_Presentation\Agincourt_AWIGEN_Presentation#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4332"/>
            <a:ext cx="12192000" cy="695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207568" y="4437112"/>
            <a:ext cx="8564133" cy="1246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/>
          <p:cNvSpPr txBox="1"/>
          <p:nvPr/>
        </p:nvSpPr>
        <p:spPr>
          <a:xfrm>
            <a:off x="2186362" y="4437112"/>
            <a:ext cx="8277715" cy="12464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ZA" sz="25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Practical Guide for Preparing </a:t>
            </a:r>
          </a:p>
          <a:p>
            <a:pPr algn="ctr">
              <a:lnSpc>
                <a:spcPts val="3000"/>
              </a:lnSpc>
            </a:pPr>
            <a:r>
              <a:rPr lang="en-ZA" sz="25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Health &amp; Demographic Surveillance </a:t>
            </a:r>
            <a:r>
              <a:rPr lang="en-ZA" sz="2500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System Data </a:t>
            </a:r>
            <a:r>
              <a:rPr lang="en-ZA" sz="25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ZA" sz="2500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lang="en-ZA" sz="25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using Stata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0340" y="5589240"/>
            <a:ext cx="3549946" cy="1118255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ZA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</a:p>
          <a:p>
            <a:pPr algn="ctr">
              <a:lnSpc>
                <a:spcPts val="4000"/>
              </a:lnSpc>
            </a:pPr>
            <a:r>
              <a:rPr lang="en-Z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Sulaimon A. Afolabi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23295" y="3883262"/>
            <a:ext cx="5132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LM. Albert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3912" y="3811400"/>
            <a:ext cx="4940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LM Albert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40413" y="3790929"/>
            <a:ext cx="5132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LM. Albert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99" y="5861933"/>
            <a:ext cx="864096" cy="8863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9696" y="5877273"/>
            <a:ext cx="864096" cy="8863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0" name="Group 9"/>
          <p:cNvGrpSpPr/>
          <p:nvPr/>
        </p:nvGrpSpPr>
        <p:grpSpPr>
          <a:xfrm>
            <a:off x="135927" y="44624"/>
            <a:ext cx="11918265" cy="3941532"/>
            <a:chOff x="191343" y="135540"/>
            <a:chExt cx="11918265" cy="3941532"/>
          </a:xfrm>
        </p:grpSpPr>
        <p:pic>
          <p:nvPicPr>
            <p:cNvPr id="11" name="Picture 7" descr="D:\Afo_Agin2008-2020\Website\00_Agincourt_Home_Page\Website_HomePage_Powerpoin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43" y="135540"/>
              <a:ext cx="9937105" cy="3941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56440" y="135540"/>
              <a:ext cx="2053168" cy="3941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r="8631" b="6243"/>
            <a:stretch/>
          </p:blipFill>
          <p:spPr>
            <a:xfrm>
              <a:off x="10151308" y="273847"/>
              <a:ext cx="1816532" cy="3681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2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Date_#3"/>
          <p:cNvGrpSpPr/>
          <p:nvPr/>
        </p:nvGrpSpPr>
        <p:grpSpPr>
          <a:xfrm>
            <a:off x="5357392" y="3526348"/>
            <a:ext cx="369332" cy="844028"/>
            <a:chOff x="3761002" y="3526348"/>
            <a:chExt cx="369332" cy="844028"/>
          </a:xfrm>
        </p:grpSpPr>
        <p:sp>
          <p:nvSpPr>
            <p:cNvPr id="95" name="TextBox 94"/>
            <p:cNvSpPr txBox="1"/>
            <p:nvPr/>
          </p:nvSpPr>
          <p:spPr>
            <a:xfrm rot="16200000">
              <a:off x="3590186" y="3830228"/>
              <a:ext cx="71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10" dirty="0"/>
                <a:t>Date 3</a:t>
              </a: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3974601" y="3526348"/>
              <a:ext cx="678" cy="216000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Oval 134" hidden="1"/>
          <p:cNvSpPr/>
          <p:nvPr/>
        </p:nvSpPr>
        <p:spPr>
          <a:xfrm>
            <a:off x="5757462" y="3113080"/>
            <a:ext cx="131803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800"/>
              </a:lnSpc>
            </a:pPr>
            <a:r>
              <a:rPr lang="en-US" sz="800" b="1" dirty="0">
                <a:solidFill>
                  <a:srgbClr val="FF0000"/>
                </a:solidFill>
              </a:rPr>
              <a:t>M</a:t>
            </a:r>
          </a:p>
        </p:txBody>
      </p:sp>
      <p:grpSp>
        <p:nvGrpSpPr>
          <p:cNvPr id="222" name="Date_#4"/>
          <p:cNvGrpSpPr/>
          <p:nvPr/>
        </p:nvGrpSpPr>
        <p:grpSpPr>
          <a:xfrm>
            <a:off x="6753361" y="3516976"/>
            <a:ext cx="369332" cy="857073"/>
            <a:chOff x="5211209" y="3505545"/>
            <a:chExt cx="369332" cy="857073"/>
          </a:xfrm>
        </p:grpSpPr>
        <p:sp>
          <p:nvSpPr>
            <p:cNvPr id="130" name="Date_#"/>
            <p:cNvSpPr txBox="1"/>
            <p:nvPr/>
          </p:nvSpPr>
          <p:spPr>
            <a:xfrm rot="16200000">
              <a:off x="5040393" y="3822470"/>
              <a:ext cx="71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10" dirty="0"/>
                <a:t>Date 4</a:t>
              </a:r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H="1">
              <a:off x="5408492" y="3505545"/>
              <a:ext cx="1362" cy="216000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meline" hidden="1"/>
          <p:cNvSpPr txBox="1"/>
          <p:nvPr/>
        </p:nvSpPr>
        <p:spPr>
          <a:xfrm>
            <a:off x="4295800" y="3573017"/>
            <a:ext cx="966652" cy="32637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dirty="0"/>
              <a:t>Timeline</a:t>
            </a:r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8434931" y="1988840"/>
            <a:ext cx="1328075" cy="15624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Current_Date"/>
          <p:cNvSpPr txBox="1"/>
          <p:nvPr/>
        </p:nvSpPr>
        <p:spPr>
          <a:xfrm rot="16200000">
            <a:off x="7998059" y="3727692"/>
            <a:ext cx="839332" cy="512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pc="-110" dirty="0"/>
              <a:t>Current </a:t>
            </a:r>
          </a:p>
          <a:p>
            <a:pPr algn="ctr">
              <a:lnSpc>
                <a:spcPts val="1600"/>
              </a:lnSpc>
            </a:pPr>
            <a:r>
              <a:rPr lang="en-US" spc="-110" dirty="0"/>
              <a:t>Date</a:t>
            </a:r>
          </a:p>
        </p:txBody>
      </p:sp>
      <p:grpSp>
        <p:nvGrpSpPr>
          <p:cNvPr id="218" name="Death"/>
          <p:cNvGrpSpPr/>
          <p:nvPr/>
        </p:nvGrpSpPr>
        <p:grpSpPr>
          <a:xfrm>
            <a:off x="7821883" y="5831504"/>
            <a:ext cx="2448421" cy="323165"/>
            <a:chOff x="231526" y="6109799"/>
            <a:chExt cx="2448421" cy="323165"/>
          </a:xfrm>
        </p:grpSpPr>
        <p:sp>
          <p:nvSpPr>
            <p:cNvPr id="178" name="TextBox 177"/>
            <p:cNvSpPr txBox="1"/>
            <p:nvPr/>
          </p:nvSpPr>
          <p:spPr>
            <a:xfrm>
              <a:off x="593640" y="6109799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Death</a:t>
              </a:r>
            </a:p>
          </p:txBody>
        </p:sp>
        <p:sp>
          <p:nvSpPr>
            <p:cNvPr id="179" name="Oval 178"/>
            <p:cNvSpPr/>
            <p:nvPr/>
          </p:nvSpPr>
          <p:spPr>
            <a:xfrm>
              <a:off x="231526" y="6131647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dirty="0">
                  <a:solidFill>
                    <a:srgbClr val="FF0000"/>
                  </a:solidFill>
                </a:rPr>
                <a:t>D</a:t>
              </a:r>
            </a:p>
          </p:txBody>
        </p:sp>
      </p:grpSp>
      <p:grpSp>
        <p:nvGrpSpPr>
          <p:cNvPr id="219" name="In-migration"/>
          <p:cNvGrpSpPr/>
          <p:nvPr/>
        </p:nvGrpSpPr>
        <p:grpSpPr>
          <a:xfrm>
            <a:off x="4172305" y="5815937"/>
            <a:ext cx="2405835" cy="323165"/>
            <a:chOff x="233486" y="6490211"/>
            <a:chExt cx="2405835" cy="323165"/>
          </a:xfrm>
        </p:grpSpPr>
        <p:sp>
          <p:nvSpPr>
            <p:cNvPr id="180" name="Oval 179"/>
            <p:cNvSpPr/>
            <p:nvPr/>
          </p:nvSpPr>
          <p:spPr>
            <a:xfrm>
              <a:off x="233486" y="6516493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dirty="0">
                  <a:solidFill>
                    <a:srgbClr val="388E2A"/>
                  </a:solidFill>
                </a:rPr>
                <a:t>M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53014" y="6490211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In-Migration</a:t>
              </a:r>
            </a:p>
          </p:txBody>
        </p:sp>
      </p:grpSp>
      <p:cxnSp>
        <p:nvCxnSpPr>
          <p:cNvPr id="238" name="Arrow_C22"/>
          <p:cNvCxnSpPr/>
          <p:nvPr/>
        </p:nvCxnSpPr>
        <p:spPr>
          <a:xfrm>
            <a:off x="4984416" y="2394600"/>
            <a:ext cx="3024000" cy="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411703" y="3510580"/>
            <a:ext cx="678" cy="21600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DatePoint_#3"/>
          <p:cNvCxnSpPr/>
          <p:nvPr/>
        </p:nvCxnSpPr>
        <p:spPr>
          <a:xfrm flipV="1">
            <a:off x="5571574" y="1962544"/>
            <a:ext cx="1367771" cy="15719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Arrow_B21"/>
          <p:cNvCxnSpPr/>
          <p:nvPr/>
        </p:nvCxnSpPr>
        <p:spPr>
          <a:xfrm>
            <a:off x="4383285" y="3161743"/>
            <a:ext cx="1548000" cy="23525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Arrow_B22"/>
          <p:cNvCxnSpPr/>
          <p:nvPr/>
        </p:nvCxnSpPr>
        <p:spPr>
          <a:xfrm>
            <a:off x="5015022" y="2369082"/>
            <a:ext cx="1548000" cy="30718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Date_#2"/>
          <p:cNvGrpSpPr/>
          <p:nvPr/>
        </p:nvGrpSpPr>
        <p:grpSpPr>
          <a:xfrm>
            <a:off x="3958620" y="3519863"/>
            <a:ext cx="369332" cy="870025"/>
            <a:chOff x="2305586" y="3519862"/>
            <a:chExt cx="369332" cy="870025"/>
          </a:xfrm>
        </p:grpSpPr>
        <p:sp>
          <p:nvSpPr>
            <p:cNvPr id="94" name="Date_2"/>
            <p:cNvSpPr txBox="1"/>
            <p:nvPr/>
          </p:nvSpPr>
          <p:spPr>
            <a:xfrm rot="16200000">
              <a:off x="2134770" y="3849739"/>
              <a:ext cx="71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10" dirty="0"/>
                <a:t>Date 2</a:t>
              </a:r>
            </a:p>
          </p:txBody>
        </p:sp>
        <p:cxnSp>
          <p:nvCxnSpPr>
            <p:cNvPr id="126" name="Date bar2"/>
            <p:cNvCxnSpPr/>
            <p:nvPr/>
          </p:nvCxnSpPr>
          <p:spPr>
            <a:xfrm flipH="1">
              <a:off x="2505214" y="3519862"/>
              <a:ext cx="10889" cy="216000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DatePoint_#4"/>
          <p:cNvCxnSpPr/>
          <p:nvPr/>
        </p:nvCxnSpPr>
        <p:spPr>
          <a:xfrm flipV="1">
            <a:off x="6976704" y="1918586"/>
            <a:ext cx="1423552" cy="16012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Dotted Line#1"/>
          <p:cNvCxnSpPr>
            <a:endCxn id="36" idx="3"/>
          </p:cNvCxnSpPr>
          <p:nvPr/>
        </p:nvCxnSpPr>
        <p:spPr>
          <a:xfrm flipV="1">
            <a:off x="2518752" y="1921358"/>
            <a:ext cx="1473556" cy="16428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ArrowD22"/>
          <p:cNvCxnSpPr/>
          <p:nvPr/>
        </p:nvCxnSpPr>
        <p:spPr>
          <a:xfrm>
            <a:off x="5159896" y="2394600"/>
            <a:ext cx="4284000" cy="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Arrow_C1"/>
          <p:cNvCxnSpPr/>
          <p:nvPr/>
        </p:nvCxnSpPr>
        <p:spPr>
          <a:xfrm>
            <a:off x="2567608" y="3526348"/>
            <a:ext cx="4428000" cy="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Arrow_D1"/>
          <p:cNvCxnSpPr/>
          <p:nvPr/>
        </p:nvCxnSpPr>
        <p:spPr>
          <a:xfrm>
            <a:off x="2609776" y="3524248"/>
            <a:ext cx="5832000" cy="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DatePoint_#2"/>
          <p:cNvCxnSpPr/>
          <p:nvPr/>
        </p:nvCxnSpPr>
        <p:spPr>
          <a:xfrm flipV="1">
            <a:off x="4135256" y="1979123"/>
            <a:ext cx="1342132" cy="1558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Image_#4"/>
          <p:cNvGrpSpPr/>
          <p:nvPr/>
        </p:nvGrpSpPr>
        <p:grpSpPr>
          <a:xfrm>
            <a:off x="4929022" y="2182618"/>
            <a:ext cx="232782" cy="391190"/>
            <a:chOff x="3405022" y="2182618"/>
            <a:chExt cx="232782" cy="391190"/>
          </a:xfrm>
        </p:grpSpPr>
        <p:grpSp>
          <p:nvGrpSpPr>
            <p:cNvPr id="113" name="Woman1"/>
            <p:cNvGrpSpPr/>
            <p:nvPr/>
          </p:nvGrpSpPr>
          <p:grpSpPr>
            <a:xfrm>
              <a:off x="3405022" y="2182618"/>
              <a:ext cx="232782" cy="391190"/>
              <a:chOff x="4338641" y="2419768"/>
              <a:chExt cx="703272" cy="1330352"/>
            </a:xfrm>
            <a:solidFill>
              <a:schemeClr val="tx2">
                <a:lumMod val="50000"/>
              </a:schemeClr>
            </a:solidFill>
          </p:grpSpPr>
          <p:sp>
            <p:nvSpPr>
              <p:cNvPr id="114" name="Rounded Rectangle 113"/>
              <p:cNvSpPr/>
              <p:nvPr/>
            </p:nvSpPr>
            <p:spPr>
              <a:xfrm rot="1279774">
                <a:off x="4373735" y="2764524"/>
                <a:ext cx="124373" cy="64749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 rot="20064818">
                <a:off x="4909312" y="2760080"/>
                <a:ext cx="124373" cy="6396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4511040" y="2419768"/>
                <a:ext cx="321885" cy="2963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511162" y="2785425"/>
                <a:ext cx="361442" cy="484388"/>
              </a:xfrm>
              <a:prstGeom prst="roundRect">
                <a:avLst>
                  <a:gd name="adj" fmla="val 1335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8" name="Trapezoid 117"/>
              <p:cNvSpPr/>
              <p:nvPr/>
            </p:nvSpPr>
            <p:spPr>
              <a:xfrm>
                <a:off x="4338641" y="3246120"/>
                <a:ext cx="703272" cy="504000"/>
              </a:xfrm>
              <a:prstGeom prst="trapezoid">
                <a:avLst>
                  <a:gd name="adj" fmla="val 31853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19" name="Oval 118"/>
            <p:cNvSpPr/>
            <p:nvPr/>
          </p:nvSpPr>
          <p:spPr>
            <a:xfrm>
              <a:off x="3454921" y="2337029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199" name="Imge_#5"/>
          <p:cNvGrpSpPr/>
          <p:nvPr/>
        </p:nvGrpSpPr>
        <p:grpSpPr>
          <a:xfrm>
            <a:off x="4262753" y="2972462"/>
            <a:ext cx="214902" cy="335283"/>
            <a:chOff x="2738753" y="2972461"/>
            <a:chExt cx="214902" cy="335283"/>
          </a:xfrm>
        </p:grpSpPr>
        <p:grpSp>
          <p:nvGrpSpPr>
            <p:cNvPr id="120" name="Male_Small"/>
            <p:cNvGrpSpPr/>
            <p:nvPr/>
          </p:nvGrpSpPr>
          <p:grpSpPr>
            <a:xfrm>
              <a:off x="2738753" y="2972461"/>
              <a:ext cx="214902" cy="335283"/>
              <a:chOff x="3627399" y="2399792"/>
              <a:chExt cx="667933" cy="1181608"/>
            </a:xfrm>
            <a:solidFill>
              <a:schemeClr val="tx2">
                <a:lumMod val="50000"/>
              </a:schemeClr>
            </a:solidFill>
          </p:grpSpPr>
          <p:sp>
            <p:nvSpPr>
              <p:cNvPr id="121" name="Rounded Rectangle 120"/>
              <p:cNvSpPr/>
              <p:nvPr/>
            </p:nvSpPr>
            <p:spPr>
              <a:xfrm rot="791750">
                <a:off x="3627399" y="2764243"/>
                <a:ext cx="124373" cy="635795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2" name="Rounded Rectangle 121"/>
              <p:cNvSpPr/>
              <p:nvPr/>
            </p:nvSpPr>
            <p:spPr>
              <a:xfrm rot="20808250" flipV="1">
                <a:off x="4170959" y="2767082"/>
                <a:ext cx="124373" cy="635795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801465" y="2399792"/>
                <a:ext cx="321885" cy="296344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3760724" y="2770022"/>
                <a:ext cx="397586" cy="811378"/>
              </a:xfrm>
              <a:prstGeom prst="roundRect">
                <a:avLst>
                  <a:gd name="adj" fmla="val 1335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25" name="Oval 124"/>
            <p:cNvSpPr/>
            <p:nvPr/>
          </p:nvSpPr>
          <p:spPr>
            <a:xfrm>
              <a:off x="2777766" y="3093752"/>
              <a:ext cx="131803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800"/>
                </a:lnSpc>
              </a:pPr>
              <a:r>
                <a:rPr lang="en-US" sz="800" b="1" dirty="0">
                  <a:solidFill>
                    <a:srgbClr val="388E2A"/>
                  </a:solidFill>
                </a:rPr>
                <a:t>M</a:t>
              </a:r>
            </a:p>
          </p:txBody>
        </p:sp>
      </p:grpSp>
      <p:cxnSp>
        <p:nvCxnSpPr>
          <p:cNvPr id="212" name="Arrow_A1"/>
          <p:cNvCxnSpPr/>
          <p:nvPr/>
        </p:nvCxnSpPr>
        <p:spPr>
          <a:xfrm flipV="1">
            <a:off x="2550199" y="3519862"/>
            <a:ext cx="1620000" cy="1822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Arrow_B1"/>
          <p:cNvCxnSpPr/>
          <p:nvPr/>
        </p:nvCxnSpPr>
        <p:spPr>
          <a:xfrm flipV="1">
            <a:off x="2530703" y="3519862"/>
            <a:ext cx="3075545" cy="17124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Arrow_A3"/>
          <p:cNvCxnSpPr/>
          <p:nvPr/>
        </p:nvCxnSpPr>
        <p:spPr>
          <a:xfrm>
            <a:off x="3958168" y="1967624"/>
            <a:ext cx="1538909" cy="8076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rrow_B3"/>
          <p:cNvCxnSpPr/>
          <p:nvPr/>
        </p:nvCxnSpPr>
        <p:spPr>
          <a:xfrm>
            <a:off x="3881190" y="1970848"/>
            <a:ext cx="3060000" cy="0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Arrow_A2"/>
          <p:cNvCxnSpPr/>
          <p:nvPr/>
        </p:nvCxnSpPr>
        <p:spPr>
          <a:xfrm flipV="1">
            <a:off x="3176376" y="2780928"/>
            <a:ext cx="1620000" cy="1822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Arrow_B2"/>
          <p:cNvGrpSpPr/>
          <p:nvPr/>
        </p:nvGrpSpPr>
        <p:grpSpPr>
          <a:xfrm>
            <a:off x="3178852" y="2688730"/>
            <a:ext cx="3060000" cy="230859"/>
            <a:chOff x="1654852" y="2688729"/>
            <a:chExt cx="3060000" cy="230859"/>
          </a:xfrm>
        </p:grpSpPr>
        <p:cxnSp>
          <p:nvCxnSpPr>
            <p:cNvPr id="216" name="Arrow_B2"/>
            <p:cNvCxnSpPr/>
            <p:nvPr/>
          </p:nvCxnSpPr>
          <p:spPr>
            <a:xfrm>
              <a:off x="1654852" y="2792200"/>
              <a:ext cx="3060000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ut_Mig"/>
            <p:cNvSpPr/>
            <p:nvPr/>
          </p:nvSpPr>
          <p:spPr>
            <a:xfrm>
              <a:off x="4484160" y="2688729"/>
              <a:ext cx="216024" cy="2308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b="1" dirty="0">
                  <a:solidFill>
                    <a:srgbClr val="FF0000"/>
                  </a:solidFill>
                </a:rPr>
                <a:t>M</a:t>
              </a:r>
            </a:p>
          </p:txBody>
        </p:sp>
      </p:grpSp>
      <p:sp>
        <p:nvSpPr>
          <p:cNvPr id="204" name="Point in time"/>
          <p:cNvSpPr txBox="1"/>
          <p:nvPr/>
        </p:nvSpPr>
        <p:spPr>
          <a:xfrm rot="18773825">
            <a:off x="2480208" y="2587816"/>
            <a:ext cx="11863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point in time</a:t>
            </a:r>
          </a:p>
        </p:txBody>
      </p:sp>
      <p:sp>
        <p:nvSpPr>
          <p:cNvPr id="203" name="Oval Shape"/>
          <p:cNvSpPr/>
          <p:nvPr/>
        </p:nvSpPr>
        <p:spPr>
          <a:xfrm rot="2247722">
            <a:off x="2583070" y="1320031"/>
            <a:ext cx="1132671" cy="27068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Image_A3"/>
          <p:cNvGrpSpPr/>
          <p:nvPr/>
        </p:nvGrpSpPr>
        <p:grpSpPr>
          <a:xfrm>
            <a:off x="3764268" y="1736133"/>
            <a:ext cx="232782" cy="391190"/>
            <a:chOff x="2240268" y="1736133"/>
            <a:chExt cx="232782" cy="391190"/>
          </a:xfrm>
        </p:grpSpPr>
        <p:grpSp>
          <p:nvGrpSpPr>
            <p:cNvPr id="34" name="Woman1"/>
            <p:cNvGrpSpPr/>
            <p:nvPr/>
          </p:nvGrpSpPr>
          <p:grpSpPr>
            <a:xfrm>
              <a:off x="2240268" y="1736133"/>
              <a:ext cx="232782" cy="391190"/>
              <a:chOff x="4338641" y="2419768"/>
              <a:chExt cx="703272" cy="1330352"/>
            </a:xfrm>
            <a:solidFill>
              <a:schemeClr val="tx2">
                <a:lumMod val="50000"/>
              </a:schemeClr>
            </a:solidFill>
          </p:grpSpPr>
          <p:sp>
            <p:nvSpPr>
              <p:cNvPr id="35" name="Rounded Rectangle 34"/>
              <p:cNvSpPr/>
              <p:nvPr/>
            </p:nvSpPr>
            <p:spPr>
              <a:xfrm rot="1279774">
                <a:off x="4373735" y="2764524"/>
                <a:ext cx="124373" cy="64749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20064818">
                <a:off x="4909312" y="2760080"/>
                <a:ext cx="124373" cy="6396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511040" y="2419768"/>
                <a:ext cx="321885" cy="2963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511162" y="2785425"/>
                <a:ext cx="361442" cy="484388"/>
              </a:xfrm>
              <a:prstGeom prst="roundRect">
                <a:avLst>
                  <a:gd name="adj" fmla="val 1335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0" name="Trapezoid 39"/>
              <p:cNvSpPr/>
              <p:nvPr/>
            </p:nvSpPr>
            <p:spPr>
              <a:xfrm>
                <a:off x="4338641" y="3246120"/>
                <a:ext cx="703272" cy="504000"/>
              </a:xfrm>
              <a:prstGeom prst="trapezoid">
                <a:avLst>
                  <a:gd name="adj" fmla="val 31853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79" name="Oval 78"/>
            <p:cNvSpPr/>
            <p:nvPr/>
          </p:nvSpPr>
          <p:spPr>
            <a:xfrm>
              <a:off x="2290167" y="18905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197" name="Image_A2"/>
          <p:cNvGrpSpPr/>
          <p:nvPr/>
        </p:nvGrpSpPr>
        <p:grpSpPr>
          <a:xfrm>
            <a:off x="3072271" y="2572240"/>
            <a:ext cx="214902" cy="335283"/>
            <a:chOff x="1548271" y="2572239"/>
            <a:chExt cx="214902" cy="335283"/>
          </a:xfrm>
        </p:grpSpPr>
        <p:grpSp>
          <p:nvGrpSpPr>
            <p:cNvPr id="41" name="Male_Small"/>
            <p:cNvGrpSpPr/>
            <p:nvPr/>
          </p:nvGrpSpPr>
          <p:grpSpPr>
            <a:xfrm>
              <a:off x="1548271" y="2572239"/>
              <a:ext cx="214902" cy="335283"/>
              <a:chOff x="3627399" y="2399792"/>
              <a:chExt cx="667933" cy="1181608"/>
            </a:xfrm>
            <a:solidFill>
              <a:schemeClr val="tx2">
                <a:lumMod val="50000"/>
              </a:schemeClr>
            </a:solidFill>
          </p:grpSpPr>
          <p:sp>
            <p:nvSpPr>
              <p:cNvPr id="42" name="Rounded Rectangle 41"/>
              <p:cNvSpPr/>
              <p:nvPr/>
            </p:nvSpPr>
            <p:spPr>
              <a:xfrm rot="791750">
                <a:off x="3627399" y="2764243"/>
                <a:ext cx="124373" cy="635795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20808250" flipV="1">
                <a:off x="4170959" y="2767082"/>
                <a:ext cx="124373" cy="635795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801465" y="2399792"/>
                <a:ext cx="321885" cy="296344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3760724" y="2770022"/>
                <a:ext cx="397586" cy="811378"/>
              </a:xfrm>
              <a:prstGeom prst="roundRect">
                <a:avLst>
                  <a:gd name="adj" fmla="val 1335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1587285" y="2693530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198" name="Image_A1"/>
          <p:cNvGrpSpPr/>
          <p:nvPr/>
        </p:nvGrpSpPr>
        <p:grpSpPr>
          <a:xfrm>
            <a:off x="2334826" y="3325842"/>
            <a:ext cx="232782" cy="391190"/>
            <a:chOff x="810826" y="3325842"/>
            <a:chExt cx="232782" cy="391190"/>
          </a:xfrm>
        </p:grpSpPr>
        <p:grpSp>
          <p:nvGrpSpPr>
            <p:cNvPr id="106" name="Woman1"/>
            <p:cNvGrpSpPr/>
            <p:nvPr/>
          </p:nvGrpSpPr>
          <p:grpSpPr>
            <a:xfrm>
              <a:off x="810826" y="3325842"/>
              <a:ext cx="232782" cy="391190"/>
              <a:chOff x="4338641" y="2419768"/>
              <a:chExt cx="703272" cy="1330352"/>
            </a:xfrm>
            <a:solidFill>
              <a:schemeClr val="tx2">
                <a:lumMod val="50000"/>
              </a:schemeClr>
            </a:solidFill>
          </p:grpSpPr>
          <p:sp>
            <p:nvSpPr>
              <p:cNvPr id="107" name="Rounded Rectangle 106"/>
              <p:cNvSpPr/>
              <p:nvPr/>
            </p:nvSpPr>
            <p:spPr>
              <a:xfrm rot="1279774">
                <a:off x="4373735" y="2764524"/>
                <a:ext cx="124373" cy="64749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 rot="20064818">
                <a:off x="4909312" y="2760080"/>
                <a:ext cx="124373" cy="6396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4511040" y="2419768"/>
                <a:ext cx="321885" cy="2963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0" name="Rounded Rectangle 109"/>
              <p:cNvSpPr/>
              <p:nvPr/>
            </p:nvSpPr>
            <p:spPr>
              <a:xfrm>
                <a:off x="4511162" y="2785425"/>
                <a:ext cx="361442" cy="484388"/>
              </a:xfrm>
              <a:prstGeom prst="roundRect">
                <a:avLst>
                  <a:gd name="adj" fmla="val 1335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1" name="Trapezoid 110"/>
              <p:cNvSpPr/>
              <p:nvPr/>
            </p:nvSpPr>
            <p:spPr>
              <a:xfrm>
                <a:off x="4338641" y="3246120"/>
                <a:ext cx="703272" cy="504000"/>
              </a:xfrm>
              <a:prstGeom prst="trapezoid">
                <a:avLst>
                  <a:gd name="adj" fmla="val 31853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12" name="Oval 111"/>
            <p:cNvSpPr/>
            <p:nvPr/>
          </p:nvSpPr>
          <p:spPr>
            <a:xfrm>
              <a:off x="868606" y="3480976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e</a:t>
              </a:r>
            </a:p>
          </p:txBody>
        </p:sp>
      </p:grpSp>
      <p:cxnSp>
        <p:nvCxnSpPr>
          <p:cNvPr id="91" name="DatePoint_#1"/>
          <p:cNvCxnSpPr/>
          <p:nvPr/>
        </p:nvCxnSpPr>
        <p:spPr>
          <a:xfrm>
            <a:off x="2530703" y="3501032"/>
            <a:ext cx="15431" cy="21600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Date#1"/>
          <p:cNvSpPr txBox="1"/>
          <p:nvPr/>
        </p:nvSpPr>
        <p:spPr>
          <a:xfrm rot="16200000">
            <a:off x="2108761" y="3856279"/>
            <a:ext cx="7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110" dirty="0"/>
              <a:t>Date 1</a:t>
            </a:r>
          </a:p>
        </p:txBody>
      </p:sp>
      <p:sp>
        <p:nvSpPr>
          <p:cNvPr id="86" name="Residents"/>
          <p:cNvSpPr txBox="1"/>
          <p:nvPr/>
        </p:nvSpPr>
        <p:spPr>
          <a:xfrm rot="18589247">
            <a:off x="2261311" y="2338125"/>
            <a:ext cx="1005275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b="1" dirty="0"/>
              <a:t>Residents</a:t>
            </a:r>
          </a:p>
        </p:txBody>
      </p:sp>
      <p:grpSp>
        <p:nvGrpSpPr>
          <p:cNvPr id="202" name="Baseline_Enumeration"/>
          <p:cNvGrpSpPr/>
          <p:nvPr/>
        </p:nvGrpSpPr>
        <p:grpSpPr>
          <a:xfrm>
            <a:off x="407368" y="5792416"/>
            <a:ext cx="2376926" cy="323165"/>
            <a:chOff x="245921" y="5484505"/>
            <a:chExt cx="2376926" cy="323165"/>
          </a:xfrm>
        </p:grpSpPr>
        <p:sp>
          <p:nvSpPr>
            <p:cNvPr id="85" name="TextBox 84"/>
            <p:cNvSpPr txBox="1"/>
            <p:nvPr/>
          </p:nvSpPr>
          <p:spPr>
            <a:xfrm>
              <a:off x="536540" y="5484505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Baseline Enumeration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45921" y="5493172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232" name="Arrow_C3"/>
          <p:cNvGrpSpPr/>
          <p:nvPr/>
        </p:nvGrpSpPr>
        <p:grpSpPr>
          <a:xfrm>
            <a:off x="3895683" y="1847115"/>
            <a:ext cx="4608000" cy="230859"/>
            <a:chOff x="2371683" y="1847114"/>
            <a:chExt cx="4104000" cy="230859"/>
          </a:xfrm>
        </p:grpSpPr>
        <p:cxnSp>
          <p:nvCxnSpPr>
            <p:cNvPr id="60" name="Arrow_C3"/>
            <p:cNvCxnSpPr/>
            <p:nvPr/>
          </p:nvCxnSpPr>
          <p:spPr>
            <a:xfrm>
              <a:off x="2371683" y="1975688"/>
              <a:ext cx="4104000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D-Death1"/>
            <p:cNvSpPr/>
            <p:nvPr/>
          </p:nvSpPr>
          <p:spPr>
            <a:xfrm>
              <a:off x="6245966" y="1847114"/>
              <a:ext cx="216024" cy="2308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b="1" dirty="0">
                  <a:solidFill>
                    <a:srgbClr val="FF0000"/>
                  </a:solidFill>
                </a:rPr>
                <a:t>D</a:t>
              </a:r>
            </a:p>
          </p:txBody>
        </p:sp>
      </p:grpSp>
      <p:grpSp>
        <p:nvGrpSpPr>
          <p:cNvPr id="230" name="Arrow_C21"/>
          <p:cNvGrpSpPr/>
          <p:nvPr/>
        </p:nvGrpSpPr>
        <p:grpSpPr>
          <a:xfrm>
            <a:off x="4513348" y="3058055"/>
            <a:ext cx="2880000" cy="230859"/>
            <a:chOff x="2989349" y="3058054"/>
            <a:chExt cx="2439367" cy="230859"/>
          </a:xfrm>
        </p:grpSpPr>
        <p:cxnSp>
          <p:nvCxnSpPr>
            <p:cNvPr id="221" name="Arrow_C2x"/>
            <p:cNvCxnSpPr/>
            <p:nvPr/>
          </p:nvCxnSpPr>
          <p:spPr>
            <a:xfrm>
              <a:off x="2989349" y="3177163"/>
              <a:ext cx="2412000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D-Death#2"/>
            <p:cNvSpPr/>
            <p:nvPr/>
          </p:nvSpPr>
          <p:spPr>
            <a:xfrm>
              <a:off x="5212692" y="3058054"/>
              <a:ext cx="216024" cy="2308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b="1" dirty="0" smtClean="0">
                  <a:solidFill>
                    <a:srgbClr val="FF0000"/>
                  </a:solidFill>
                </a:rPr>
                <a:t>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1" name="Birth"/>
          <p:cNvGrpSpPr/>
          <p:nvPr/>
        </p:nvGrpSpPr>
        <p:grpSpPr>
          <a:xfrm>
            <a:off x="2866930" y="5810428"/>
            <a:ext cx="2413402" cy="323165"/>
            <a:chOff x="231526" y="6111738"/>
            <a:chExt cx="2413402" cy="323165"/>
          </a:xfrm>
        </p:grpSpPr>
        <p:sp>
          <p:nvSpPr>
            <p:cNvPr id="242" name="TextBox 241"/>
            <p:cNvSpPr txBox="1"/>
            <p:nvPr/>
          </p:nvSpPr>
          <p:spPr>
            <a:xfrm>
              <a:off x="558621" y="6111738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Birth</a:t>
              </a:r>
            </a:p>
          </p:txBody>
        </p:sp>
        <p:sp>
          <p:nvSpPr>
            <p:cNvPr id="243" name="Oval 242"/>
            <p:cNvSpPr/>
            <p:nvPr/>
          </p:nvSpPr>
          <p:spPr>
            <a:xfrm>
              <a:off x="231526" y="6131647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433179" y="5810428"/>
            <a:ext cx="2381617" cy="323165"/>
            <a:chOff x="2709700" y="5849383"/>
            <a:chExt cx="2381617" cy="323165"/>
          </a:xfrm>
        </p:grpSpPr>
        <p:sp>
          <p:nvSpPr>
            <p:cNvPr id="186" name="Oval 185"/>
            <p:cNvSpPr/>
            <p:nvPr/>
          </p:nvSpPr>
          <p:spPr>
            <a:xfrm>
              <a:off x="2709700" y="5850939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5" name="Current"/>
            <p:cNvSpPr txBox="1"/>
            <p:nvPr/>
          </p:nvSpPr>
          <p:spPr>
            <a:xfrm>
              <a:off x="3005010" y="5849383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Current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37776" y="5849079"/>
            <a:ext cx="2390567" cy="326607"/>
            <a:chOff x="5301988" y="5372931"/>
            <a:chExt cx="2390567" cy="326607"/>
          </a:xfrm>
        </p:grpSpPr>
        <p:sp>
          <p:nvSpPr>
            <p:cNvPr id="188" name="Out-Migration"/>
            <p:cNvSpPr txBox="1"/>
            <p:nvPr/>
          </p:nvSpPr>
          <p:spPr>
            <a:xfrm>
              <a:off x="5606248" y="5376373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Out-Migration</a:t>
              </a:r>
            </a:p>
          </p:txBody>
        </p:sp>
        <p:sp>
          <p:nvSpPr>
            <p:cNvPr id="246" name="Oval 245"/>
            <p:cNvSpPr/>
            <p:nvPr/>
          </p:nvSpPr>
          <p:spPr>
            <a:xfrm>
              <a:off x="5301988" y="5372931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dirty="0">
                  <a:solidFill>
                    <a:srgbClr val="FF0000"/>
                  </a:solidFill>
                </a:rPr>
                <a:t>M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47161" y="2076168"/>
            <a:ext cx="179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Date 2 – </a:t>
            </a:r>
            <a:r>
              <a:rPr lang="en-US" sz="1400" b="1" dirty="0" smtClean="0"/>
              <a:t>Current Date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5692646" y="1628801"/>
            <a:ext cx="1305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Date 1 – Date 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862542" y="2483963"/>
            <a:ext cx="1305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Date 1 – Date 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75216" y="2880589"/>
            <a:ext cx="1305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Date 2 – Date 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794558" y="3218258"/>
            <a:ext cx="179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Date 1 – </a:t>
            </a:r>
            <a:r>
              <a:rPr lang="en-US" sz="1400" b="1" dirty="0" smtClean="0"/>
              <a:t>Current Date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4040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04" grpId="0"/>
      <p:bldP spid="204" grpId="1"/>
      <p:bldP spid="203" grpId="0" animBg="1"/>
      <p:bldP spid="203" grpId="1" animBg="1"/>
      <p:bldP spid="93" grpId="0"/>
      <p:bldP spid="86" grpId="0"/>
      <p:bldP spid="3" grpId="0"/>
      <p:bldP spid="102" grpId="0"/>
      <p:bldP spid="103" grpId="0"/>
      <p:bldP spid="104" grpId="0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664619"/>
              </p:ext>
            </p:extLst>
          </p:nvPr>
        </p:nvGraphicFramePr>
        <p:xfrm>
          <a:off x="479376" y="476672"/>
          <a:ext cx="11305259" cy="79953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62385">
                  <a:extLst>
                    <a:ext uri="{9D8B030D-6E8A-4147-A177-3AD203B41FA5}">
                      <a16:colId xmlns:a16="http://schemas.microsoft.com/office/drawing/2014/main" val="3766147920"/>
                    </a:ext>
                  </a:extLst>
                </a:gridCol>
                <a:gridCol w="880707">
                  <a:extLst>
                    <a:ext uri="{9D8B030D-6E8A-4147-A177-3AD203B41FA5}">
                      <a16:colId xmlns:a16="http://schemas.microsoft.com/office/drawing/2014/main" val="896990050"/>
                    </a:ext>
                  </a:extLst>
                </a:gridCol>
                <a:gridCol w="1484956">
                  <a:extLst>
                    <a:ext uri="{9D8B030D-6E8A-4147-A177-3AD203B41FA5}">
                      <a16:colId xmlns:a16="http://schemas.microsoft.com/office/drawing/2014/main" val="2179808504"/>
                    </a:ext>
                  </a:extLst>
                </a:gridCol>
                <a:gridCol w="1458743">
                  <a:extLst>
                    <a:ext uri="{9D8B030D-6E8A-4147-A177-3AD203B41FA5}">
                      <a16:colId xmlns:a16="http://schemas.microsoft.com/office/drawing/2014/main" val="1287942391"/>
                    </a:ext>
                  </a:extLst>
                </a:gridCol>
                <a:gridCol w="1377907">
                  <a:extLst>
                    <a:ext uri="{9D8B030D-6E8A-4147-A177-3AD203B41FA5}">
                      <a16:colId xmlns:a16="http://schemas.microsoft.com/office/drawing/2014/main" val="264782043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505743375"/>
                    </a:ext>
                  </a:extLst>
                </a:gridCol>
                <a:gridCol w="2736305">
                  <a:extLst>
                    <a:ext uri="{9D8B030D-6E8A-4147-A177-3AD203B41FA5}">
                      <a16:colId xmlns:a16="http://schemas.microsoft.com/office/drawing/2014/main" val="1077742369"/>
                    </a:ext>
                  </a:extLst>
                </a:gridCol>
              </a:tblGrid>
              <a:tr h="3942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Id 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Sex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Date of Birth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Start Date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End Date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Initiating-Event-Type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Terminating-Event-Type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extLst>
                  <a:ext uri="{0D108BD9-81ED-4DB2-BD59-A6C34878D82A}">
                    <a16:rowId xmlns:a16="http://schemas.microsoft.com/office/drawing/2014/main" val="264820845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FMCPT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Male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1977-09-22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2001-07-15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2005-01-01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In-Migration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Death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extLst>
                  <a:ext uri="{0D108BD9-81ED-4DB2-BD59-A6C34878D82A}">
                    <a16:rowId xmlns:a16="http://schemas.microsoft.com/office/drawing/2014/main" val="372419438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87336" y="2007114"/>
            <a:ext cx="1570558" cy="400110"/>
          </a:xfrm>
          <a:prstGeom prst="rect">
            <a:avLst/>
          </a:prstGeom>
          <a:noFill/>
          <a:ln w="19050">
            <a:solidFill>
              <a:srgbClr val="388E2A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Long  Format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75293"/>
              </p:ext>
            </p:extLst>
          </p:nvPr>
        </p:nvGraphicFramePr>
        <p:xfrm>
          <a:off x="1919536" y="2367154"/>
          <a:ext cx="8640960" cy="105156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42052">
                  <a:extLst>
                    <a:ext uri="{9D8B030D-6E8A-4147-A177-3AD203B41FA5}">
                      <a16:colId xmlns:a16="http://schemas.microsoft.com/office/drawing/2014/main" val="87168856"/>
                    </a:ext>
                  </a:extLst>
                </a:gridCol>
                <a:gridCol w="2024522">
                  <a:extLst>
                    <a:ext uri="{9D8B030D-6E8A-4147-A177-3AD203B41FA5}">
                      <a16:colId xmlns:a16="http://schemas.microsoft.com/office/drawing/2014/main" val="3802465597"/>
                    </a:ext>
                  </a:extLst>
                </a:gridCol>
                <a:gridCol w="2024522">
                  <a:extLst>
                    <a:ext uri="{9D8B030D-6E8A-4147-A177-3AD203B41FA5}">
                      <a16:colId xmlns:a16="http://schemas.microsoft.com/office/drawing/2014/main" val="1611549963"/>
                    </a:ext>
                  </a:extLst>
                </a:gridCol>
                <a:gridCol w="1765083">
                  <a:extLst>
                    <a:ext uri="{9D8B030D-6E8A-4147-A177-3AD203B41FA5}">
                      <a16:colId xmlns:a16="http://schemas.microsoft.com/office/drawing/2014/main" val="153150914"/>
                    </a:ext>
                  </a:extLst>
                </a:gridCol>
                <a:gridCol w="1984781">
                  <a:extLst>
                    <a:ext uri="{9D8B030D-6E8A-4147-A177-3AD203B41FA5}">
                      <a16:colId xmlns:a16="http://schemas.microsoft.com/office/drawing/2014/main" val="1029551281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Id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Sex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+mn-lt"/>
                        </a:rPr>
                        <a:t>Birth Date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Event Date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Event Type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390161700"/>
                  </a:ext>
                </a:extLst>
              </a:tr>
              <a:tr h="129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FMCPT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Male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1977-09-22</a:t>
                      </a: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2001-07-15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In-Migration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348105603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FMCPT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Male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1977-09-22</a:t>
                      </a: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2005-01-01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Death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0498273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71866" y="116632"/>
            <a:ext cx="1557349" cy="40011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Wide Format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54737" y="4036609"/>
            <a:ext cx="1536896" cy="400110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Split  </a:t>
            </a:r>
            <a:r>
              <a:rPr lang="en-US" sz="2000" b="1" dirty="0"/>
              <a:t>Format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0438"/>
              </p:ext>
            </p:extLst>
          </p:nvPr>
        </p:nvGraphicFramePr>
        <p:xfrm>
          <a:off x="1919536" y="4401652"/>
          <a:ext cx="8640960" cy="210312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842052">
                  <a:extLst>
                    <a:ext uri="{9D8B030D-6E8A-4147-A177-3AD203B41FA5}">
                      <a16:colId xmlns:a16="http://schemas.microsoft.com/office/drawing/2014/main" val="87168856"/>
                    </a:ext>
                  </a:extLst>
                </a:gridCol>
                <a:gridCol w="2024522">
                  <a:extLst>
                    <a:ext uri="{9D8B030D-6E8A-4147-A177-3AD203B41FA5}">
                      <a16:colId xmlns:a16="http://schemas.microsoft.com/office/drawing/2014/main" val="3802465597"/>
                    </a:ext>
                  </a:extLst>
                </a:gridCol>
                <a:gridCol w="2024522">
                  <a:extLst>
                    <a:ext uri="{9D8B030D-6E8A-4147-A177-3AD203B41FA5}">
                      <a16:colId xmlns:a16="http://schemas.microsoft.com/office/drawing/2014/main" val="1611549963"/>
                    </a:ext>
                  </a:extLst>
                </a:gridCol>
                <a:gridCol w="1765083">
                  <a:extLst>
                    <a:ext uri="{9D8B030D-6E8A-4147-A177-3AD203B41FA5}">
                      <a16:colId xmlns:a16="http://schemas.microsoft.com/office/drawing/2014/main" val="153150914"/>
                    </a:ext>
                  </a:extLst>
                </a:gridCol>
                <a:gridCol w="1984781">
                  <a:extLst>
                    <a:ext uri="{9D8B030D-6E8A-4147-A177-3AD203B41FA5}">
                      <a16:colId xmlns:a16="http://schemas.microsoft.com/office/drawing/2014/main" val="1029551281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</a:rPr>
                        <a:t>Id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Sex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Birth Date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Event Date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</a:rPr>
                        <a:t>EventType</a:t>
                      </a:r>
                      <a:endParaRPr lang="en-US" sz="2000" b="1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390161700"/>
                  </a:ext>
                </a:extLst>
              </a:tr>
              <a:tr h="129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</a:rPr>
                        <a:t>FMCPT</a:t>
                      </a:r>
                      <a:endParaRPr lang="en-US" sz="2000" b="1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2001-01-01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</a:rPr>
                        <a:t>In-Migration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348105603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</a:rPr>
                        <a:t>FMCPT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2002-01-01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Resident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0498273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</a:rPr>
                        <a:t>FMCPT</a:t>
                      </a:r>
                      <a:endParaRPr lang="en-US" sz="2000" b="1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2003-01-01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Resident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75046911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</a:rPr>
                        <a:t>FMCPT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2004-01-01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Resident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1486642057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</a:rPr>
                        <a:t>FMCPT</a:t>
                      </a:r>
                      <a:endParaRPr lang="en-US" sz="2000" b="1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2005-01-01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effectLst/>
                          <a:latin typeface="+mn-lt"/>
                        </a:rPr>
                        <a:t>Death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50311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26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flipV="1">
            <a:off x="144619" y="89346"/>
            <a:ext cx="2942168" cy="665202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660066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3" name="Rectangle 12"/>
          <p:cNvSpPr/>
          <p:nvPr/>
        </p:nvSpPr>
        <p:spPr>
          <a:xfrm>
            <a:off x="263352" y="87369"/>
            <a:ext cx="2693366" cy="584775"/>
          </a:xfrm>
          <a:prstGeom prst="rect">
            <a:avLst/>
          </a:prstGeom>
          <a:effectLst>
            <a:glow rad="228600">
              <a:schemeClr val="accent1">
                <a:alpha val="40000"/>
              </a:schemeClr>
            </a:glow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Codes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052" y="659882"/>
            <a:ext cx="2700000" cy="60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3031"/>
          <a:stretch/>
        </p:blipFill>
        <p:spPr>
          <a:xfrm flipH="1">
            <a:off x="410524" y="836711"/>
            <a:ext cx="2391998" cy="5705433"/>
          </a:xfrm>
          <a:prstGeom prst="rect">
            <a:avLst/>
          </a:prstGeom>
        </p:spPr>
      </p:pic>
      <p:sp>
        <p:nvSpPr>
          <p:cNvPr id="4" name="Clear"/>
          <p:cNvSpPr/>
          <p:nvPr/>
        </p:nvSpPr>
        <p:spPr>
          <a:xfrm>
            <a:off x="3503712" y="95155"/>
            <a:ext cx="3960440" cy="648071"/>
          </a:xfrm>
          <a:prstGeom prst="rect">
            <a:avLst/>
          </a:prstGeom>
          <a:solidFill>
            <a:srgbClr val="75187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 all open records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et Memory"/>
          <p:cNvSpPr/>
          <p:nvPr/>
        </p:nvSpPr>
        <p:spPr>
          <a:xfrm>
            <a:off x="5483931" y="1115175"/>
            <a:ext cx="3240360" cy="648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memory size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reate a working"/>
          <p:cNvSpPr/>
          <p:nvPr/>
        </p:nvSpPr>
        <p:spPr>
          <a:xfrm>
            <a:off x="7248128" y="1988432"/>
            <a:ext cx="4702268" cy="6480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 working directory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Load the datset"/>
          <p:cNvSpPr/>
          <p:nvPr/>
        </p:nvSpPr>
        <p:spPr>
          <a:xfrm>
            <a:off x="3503712" y="2861689"/>
            <a:ext cx="3240360" cy="6480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the dataset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Get summary"/>
          <p:cNvSpPr/>
          <p:nvPr/>
        </p:nvSpPr>
        <p:spPr>
          <a:xfrm>
            <a:off x="5562204" y="4036460"/>
            <a:ext cx="5118767" cy="648071"/>
          </a:xfrm>
          <a:prstGeom prst="rect">
            <a:avLst/>
          </a:prstGeom>
          <a:solidFill>
            <a:srgbClr val="4F00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summary info on dataset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abel the variable"/>
          <p:cNvSpPr/>
          <p:nvPr/>
        </p:nvSpPr>
        <p:spPr>
          <a:xfrm>
            <a:off x="3503712" y="5056480"/>
            <a:ext cx="5328592" cy="6480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the variables of interest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ode"/>
          <p:cNvSpPr/>
          <p:nvPr/>
        </p:nvSpPr>
        <p:spPr>
          <a:xfrm>
            <a:off x="5591944" y="6021291"/>
            <a:ext cx="4957649" cy="6480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Recode relevant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67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" y="30580"/>
            <a:ext cx="12144672" cy="6801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3912" y="-99392"/>
            <a:ext cx="15318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9" name="Review"/>
          <p:cNvSpPr/>
          <p:nvPr/>
        </p:nvSpPr>
        <p:spPr>
          <a:xfrm>
            <a:off x="47328" y="1019460"/>
            <a:ext cx="2376264" cy="5625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view_text"/>
          <p:cNvSpPr txBox="1"/>
          <p:nvPr/>
        </p:nvSpPr>
        <p:spPr>
          <a:xfrm>
            <a:off x="174466" y="3255368"/>
            <a:ext cx="1800000" cy="46166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Pane</a:t>
            </a:r>
          </a:p>
        </p:txBody>
      </p:sp>
      <p:sp>
        <p:nvSpPr>
          <p:cNvPr id="14" name="Variable_Text"/>
          <p:cNvSpPr txBox="1"/>
          <p:nvPr/>
        </p:nvSpPr>
        <p:spPr>
          <a:xfrm>
            <a:off x="9892791" y="2291291"/>
            <a:ext cx="2010490" cy="400110"/>
          </a:xfrm>
          <a:prstGeom prst="rect">
            <a:avLst/>
          </a:prstGeom>
          <a:solidFill>
            <a:srgbClr val="388E2A"/>
          </a:solidFill>
          <a:ln>
            <a:solidFill>
              <a:srgbClr val="388E2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Pane</a:t>
            </a:r>
          </a:p>
        </p:txBody>
      </p:sp>
      <p:sp>
        <p:nvSpPr>
          <p:cNvPr id="15" name="Propoerties"/>
          <p:cNvSpPr/>
          <p:nvPr/>
        </p:nvSpPr>
        <p:spPr>
          <a:xfrm>
            <a:off x="9668900" y="3429000"/>
            <a:ext cx="2501522" cy="324036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ariable"/>
          <p:cNvSpPr/>
          <p:nvPr/>
        </p:nvSpPr>
        <p:spPr>
          <a:xfrm>
            <a:off x="9624392" y="980728"/>
            <a:ext cx="2547288" cy="2423400"/>
          </a:xfrm>
          <a:prstGeom prst="rect">
            <a:avLst/>
          </a:prstGeom>
          <a:noFill/>
          <a:ln w="57150">
            <a:solidFill>
              <a:srgbClr val="388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roperties"/>
          <p:cNvSpPr txBox="1"/>
          <p:nvPr/>
        </p:nvSpPr>
        <p:spPr>
          <a:xfrm>
            <a:off x="9997180" y="4521567"/>
            <a:ext cx="2010490" cy="1055225"/>
          </a:xfrm>
          <a:prstGeom prst="rect">
            <a:avLst/>
          </a:prstGeom>
          <a:solidFill>
            <a:srgbClr val="A5EB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00" b="1" dirty="0"/>
              <a:t>Variable</a:t>
            </a:r>
          </a:p>
          <a:p>
            <a:pPr algn="ctr">
              <a:lnSpc>
                <a:spcPts val="2500"/>
              </a:lnSpc>
            </a:pPr>
            <a:r>
              <a:rPr lang="en-US" sz="2400" b="1" dirty="0"/>
              <a:t>Properties Pane</a:t>
            </a:r>
          </a:p>
        </p:txBody>
      </p:sp>
      <p:sp>
        <p:nvSpPr>
          <p:cNvPr id="19" name="command"/>
          <p:cNvSpPr/>
          <p:nvPr/>
        </p:nvSpPr>
        <p:spPr>
          <a:xfrm>
            <a:off x="2443912" y="5877272"/>
            <a:ext cx="7180480" cy="780921"/>
          </a:xfrm>
          <a:prstGeom prst="rect">
            <a:avLst/>
          </a:prstGeom>
          <a:noFill/>
          <a:ln>
            <a:solidFill>
              <a:srgbClr val="751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mmand pane"/>
          <p:cNvSpPr txBox="1"/>
          <p:nvPr/>
        </p:nvSpPr>
        <p:spPr>
          <a:xfrm>
            <a:off x="5018747" y="6101243"/>
            <a:ext cx="2010490" cy="400110"/>
          </a:xfrm>
          <a:prstGeom prst="rect">
            <a:avLst/>
          </a:prstGeom>
          <a:solidFill>
            <a:srgbClr val="75187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Pane</a:t>
            </a:r>
          </a:p>
        </p:txBody>
      </p:sp>
      <p:cxnSp>
        <p:nvCxnSpPr>
          <p:cNvPr id="25" name="Straight Arrow Connector 24"/>
          <p:cNvCxnSpPr>
            <a:stCxn id="26" idx="1"/>
          </p:cNvCxnSpPr>
          <p:nvPr/>
        </p:nvCxnSpPr>
        <p:spPr>
          <a:xfrm flipH="1" flipV="1">
            <a:off x="2179152" y="856274"/>
            <a:ext cx="2460439" cy="347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39591" y="1019460"/>
            <a:ext cx="204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File button</a:t>
            </a:r>
          </a:p>
        </p:txBody>
      </p:sp>
    </p:spTree>
    <p:extLst>
      <p:ext uri="{BB962C8B-B14F-4D97-AF65-F5344CB8AC3E}">
        <p14:creationId xmlns:p14="http://schemas.microsoft.com/office/powerpoint/2010/main" val="397369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3" grpId="0" animBg="1"/>
      <p:bldP spid="17" grpId="0" animBg="1"/>
      <p:bldP spid="19" grpId="0" animBg="1"/>
      <p:bldP spid="21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75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183152" y="908720"/>
            <a:ext cx="0" cy="144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63072" y="2348880"/>
            <a:ext cx="1440160" cy="369332"/>
          </a:xfrm>
          <a:prstGeom prst="rect">
            <a:avLst/>
          </a:prstGeom>
          <a:solidFill>
            <a:srgbClr val="388E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Button</a:t>
            </a:r>
          </a:p>
        </p:txBody>
      </p:sp>
    </p:spTree>
    <p:extLst>
      <p:ext uri="{BB962C8B-B14F-4D97-AF65-F5344CB8AC3E}">
        <p14:creationId xmlns:p14="http://schemas.microsoft.com/office/powerpoint/2010/main" val="10081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Academics\PhD Program\05_CARTA Fellowship\#6_JAS2_2011\10_Group_Task\CARTA Picture\log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780328"/>
            <a:ext cx="3290280" cy="13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Afo_Agin2008-2020\Conference\Indian\Program of Action\Logo\AgincourtDSS_Logo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2" y="137095"/>
            <a:ext cx="2253442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Afo_Agin2008-2020\Website\Agincourt Web Development\Agincourt\Pic_Resources\FinalisedPic2\logos and crests\Wits colour crest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34" y="4941168"/>
            <a:ext cx="1690388" cy="171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:\Afo_Agin2008-2020\Website\Agincourt Web Development\Agincourt\Pic_Resources\FinalisedPic2\mrc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1" y="2988563"/>
            <a:ext cx="1331912" cy="16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28" y="3462487"/>
            <a:ext cx="2209800" cy="112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 descr="D:\Academics\PhD Program\01_Thesis\03_Images_Resources\PhD Powerpoint\BIari 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280" y="3100941"/>
            <a:ext cx="32670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D:\Academics\PhD Program\01_Thesis\03_Images_Resources\PhD Powerpoint\5VgM6rsC_400x400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196" y="651434"/>
            <a:ext cx="1673250" cy="167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:\Academics\PhD Program\01_Thesis\03_Images_Resources\PhD Powerpoint\publicHealth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09" y="5607273"/>
            <a:ext cx="2742060" cy="68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07" y="5680515"/>
            <a:ext cx="5754411" cy="11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31860"/>
            <a:ext cx="12310669" cy="114300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https://github.com/afolaborn/Stata_Projects/tree/master/HDSS_Analysis</a:t>
            </a:r>
            <a:endParaRPr lang="en-US" sz="3000" b="1" dirty="0"/>
          </a:p>
        </p:txBody>
      </p:sp>
      <p:pic>
        <p:nvPicPr>
          <p:cNvPr id="3" name="Picture 2" descr="D:\Afo_Agin2008-2020\AWIGEN\18_AWIGEN_Workshop\03_Presentation\Agincourt_AWIGEN_Presentation#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27384"/>
            <a:ext cx="12192000" cy="258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Afo_Agin2008-2020\AWIGEN\18_AWIGEN_Workshop\03_Presentation\Agincourt_AWIGEN_Presentation#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9" y="4294463"/>
            <a:ext cx="12192000" cy="258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ta DO Files"/>
          <p:cNvSpPr txBox="1"/>
          <p:nvPr/>
        </p:nvSpPr>
        <p:spPr>
          <a:xfrm rot="20139707">
            <a:off x="2069782" y="993940"/>
            <a:ext cx="27590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Stata DO Files</a:t>
            </a:r>
            <a:endParaRPr 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Data Files"/>
          <p:cNvSpPr txBox="1"/>
          <p:nvPr/>
        </p:nvSpPr>
        <p:spPr>
          <a:xfrm rot="1495589">
            <a:off x="7225581" y="880335"/>
            <a:ext cx="2117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Files</a:t>
            </a:r>
            <a:endParaRPr 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ower point presentation"/>
          <p:cNvSpPr txBox="1"/>
          <p:nvPr/>
        </p:nvSpPr>
        <p:spPr>
          <a:xfrm>
            <a:off x="3719736" y="5632449"/>
            <a:ext cx="49424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point presentation</a:t>
            </a:r>
            <a:endParaRPr 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334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" t="8217" r="2042" b="13888"/>
          <a:stretch/>
        </p:blipFill>
        <p:spPr>
          <a:xfrm>
            <a:off x="839416" y="135013"/>
            <a:ext cx="10297144" cy="6534347"/>
          </a:xfrm>
          <a:prstGeom prst="rect">
            <a:avLst/>
          </a:prstGeom>
          <a:effectLst>
            <a:outerShdw blurRad="50800" dist="215900" dir="2700000" algn="tl" rotWithShape="0">
              <a:prstClr val="black">
                <a:alpha val="34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824192" y="188640"/>
            <a:ext cx="45719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10956" y="180894"/>
            <a:ext cx="3924000" cy="269651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9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292494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linkClick r:id="rId2"/>
              </a:rPr>
              <a:t>https://www.youtube.com/playlist?list=PLv5mj-2DreFjCDzG7zK5UJ3HmlwiIJ5dI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1412776"/>
            <a:ext cx="11558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Click on the link below to watch the video on </a:t>
            </a:r>
            <a:r>
              <a:rPr lang="en-US" sz="4000" b="1" dirty="0" err="1" smtClean="0"/>
              <a:t>youtube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1182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52" r="2481" b="25463"/>
          <a:stretch/>
        </p:blipFill>
        <p:spPr>
          <a:xfrm>
            <a:off x="335360" y="764705"/>
            <a:ext cx="11305256" cy="5832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94" t="7339" r="33986" b="88583"/>
          <a:stretch/>
        </p:blipFill>
        <p:spPr>
          <a:xfrm>
            <a:off x="335360" y="332656"/>
            <a:ext cx="11305256" cy="4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119336" y="72028"/>
            <a:ext cx="2942168" cy="669674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70569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/>
          </a:p>
        </p:txBody>
      </p:sp>
      <p:sp>
        <p:nvSpPr>
          <p:cNvPr id="7" name="Rectangle 6"/>
          <p:cNvSpPr/>
          <p:nvPr/>
        </p:nvSpPr>
        <p:spPr>
          <a:xfrm>
            <a:off x="241050" y="908720"/>
            <a:ext cx="2614590" cy="583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33" t="10757" r="5907" b="3603"/>
          <a:stretch/>
        </p:blipFill>
        <p:spPr>
          <a:xfrm>
            <a:off x="407368" y="1052736"/>
            <a:ext cx="2232248" cy="557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14" y="209848"/>
            <a:ext cx="2767228" cy="543558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Learning                 Objectives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431704" y="94330"/>
            <a:ext cx="8640960" cy="958406"/>
            <a:chOff x="3431704" y="94330"/>
            <a:chExt cx="8640960" cy="958406"/>
          </a:xfrm>
        </p:grpSpPr>
        <p:sp>
          <p:nvSpPr>
            <p:cNvPr id="8" name="Rectangle 7"/>
            <p:cNvSpPr/>
            <p:nvPr/>
          </p:nvSpPr>
          <p:spPr>
            <a:xfrm>
              <a:off x="3431704" y="94330"/>
              <a:ext cx="8496944" cy="958406"/>
            </a:xfrm>
            <a:prstGeom prst="rect">
              <a:avLst/>
            </a:prstGeom>
            <a:solidFill>
              <a:srgbClr val="DFB3DA"/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93552" y="98629"/>
              <a:ext cx="857911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Have an understanding of </a:t>
              </a:r>
              <a:r>
                <a:rPr lang="en-ZA" sz="2800" b="1" dirty="0">
                  <a:solidFill>
                    <a:sysClr val="windowText" lastClr="000000"/>
                  </a:solidFill>
                  <a:cs typeface="Arial" panose="020B0604020202020204" pitchFamily="34" charset="0"/>
                </a:rPr>
                <a:t>health &amp; demographic     surveillance </a:t>
              </a:r>
              <a:r>
                <a:rPr lang="en-ZA" sz="2800" b="1" dirty="0" smtClean="0">
                  <a:solidFill>
                    <a:sysClr val="windowText" lastClr="000000"/>
                  </a:solidFill>
                  <a:cs typeface="Arial" panose="020B0604020202020204" pitchFamily="34" charset="0"/>
                </a:rPr>
                <a:t>system;</a:t>
              </a:r>
              <a:endParaRPr lang="en-US" sz="28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31704" y="1368988"/>
            <a:ext cx="8496944" cy="619852"/>
            <a:chOff x="3431704" y="1368988"/>
            <a:chExt cx="8496944" cy="619852"/>
          </a:xfrm>
        </p:grpSpPr>
        <p:sp>
          <p:nvSpPr>
            <p:cNvPr id="11" name="Rectangle 10"/>
            <p:cNvSpPr/>
            <p:nvPr/>
          </p:nvSpPr>
          <p:spPr>
            <a:xfrm>
              <a:off x="3431704" y="1368988"/>
              <a:ext cx="8496944" cy="619852"/>
            </a:xfrm>
            <a:prstGeom prst="rect">
              <a:avLst/>
            </a:prstGeom>
            <a:solidFill>
              <a:srgbClr val="F9FFAF"/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5720" y="1421832"/>
              <a:ext cx="51278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Learn certain commands in stata;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431704" y="2305092"/>
            <a:ext cx="8496944" cy="619852"/>
            <a:chOff x="3431704" y="2305092"/>
            <a:chExt cx="8496944" cy="619852"/>
          </a:xfrm>
        </p:grpSpPr>
        <p:sp>
          <p:nvSpPr>
            <p:cNvPr id="14" name="Rectangle 13"/>
            <p:cNvSpPr/>
            <p:nvPr/>
          </p:nvSpPr>
          <p:spPr>
            <a:xfrm>
              <a:off x="3431704" y="2305092"/>
              <a:ext cx="8496944" cy="619852"/>
            </a:xfrm>
            <a:prstGeom prst="rect">
              <a:avLst/>
            </a:prstGeom>
            <a:solidFill>
              <a:srgbClr val="C8FFFF"/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59344" y="2335572"/>
              <a:ext cx="64869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 smtClean="0"/>
                <a:t>Convert </a:t>
              </a:r>
              <a:r>
                <a:rPr lang="en-US" sz="2800" b="1" dirty="0"/>
                <a:t>dataset from wide to long format;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31704" y="3262404"/>
            <a:ext cx="8496944" cy="619852"/>
            <a:chOff x="3431704" y="3262404"/>
            <a:chExt cx="8496944" cy="619852"/>
          </a:xfrm>
        </p:grpSpPr>
        <p:sp>
          <p:nvSpPr>
            <p:cNvPr id="16" name="Rectangle 15"/>
            <p:cNvSpPr/>
            <p:nvPr/>
          </p:nvSpPr>
          <p:spPr>
            <a:xfrm>
              <a:off x="3431704" y="3262404"/>
              <a:ext cx="8496944" cy="61985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59344" y="3292884"/>
              <a:ext cx="63158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 smtClean="0"/>
                <a:t>Combine or merge two or more datasets;</a:t>
              </a:r>
              <a:endParaRPr lang="en-US" sz="28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412792" y="4177300"/>
            <a:ext cx="8496944" cy="619852"/>
            <a:chOff x="3412792" y="4177300"/>
            <a:chExt cx="8496944" cy="619852"/>
          </a:xfrm>
        </p:grpSpPr>
        <p:sp>
          <p:nvSpPr>
            <p:cNvPr id="18" name="Rectangle 17"/>
            <p:cNvSpPr/>
            <p:nvPr/>
          </p:nvSpPr>
          <p:spPr>
            <a:xfrm>
              <a:off x="3412792" y="4177300"/>
              <a:ext cx="8496944" cy="6198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75024" y="4206069"/>
              <a:ext cx="51996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Check </a:t>
              </a:r>
              <a:r>
                <a:rPr lang="en-US" sz="2800" b="1" dirty="0" smtClean="0"/>
                <a:t>dataset </a:t>
              </a:r>
              <a:r>
                <a:rPr lang="en-US" sz="2800" b="1" dirty="0"/>
                <a:t>for inconsistencies;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12792" y="5157264"/>
            <a:ext cx="8496944" cy="648000"/>
            <a:chOff x="3412792" y="5157264"/>
            <a:chExt cx="8496944" cy="648000"/>
          </a:xfrm>
        </p:grpSpPr>
        <p:sp>
          <p:nvSpPr>
            <p:cNvPr id="20" name="Rectangle 19"/>
            <p:cNvSpPr/>
            <p:nvPr/>
          </p:nvSpPr>
          <p:spPr>
            <a:xfrm>
              <a:off x="3412792" y="5157264"/>
              <a:ext cx="8496944" cy="64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97000" y="5256539"/>
              <a:ext cx="80960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Prepare dataset for event history and other analyses;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15328" y="6084168"/>
            <a:ext cx="8496944" cy="606400"/>
            <a:chOff x="3415328" y="6084168"/>
            <a:chExt cx="8496944" cy="606400"/>
          </a:xfrm>
        </p:grpSpPr>
        <p:sp>
          <p:nvSpPr>
            <p:cNvPr id="22" name="Rectangle 21"/>
            <p:cNvSpPr/>
            <p:nvPr/>
          </p:nvSpPr>
          <p:spPr>
            <a:xfrm>
              <a:off x="3415328" y="6084168"/>
              <a:ext cx="8496944" cy="606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99536" y="6143692"/>
              <a:ext cx="48888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Perform event history </a:t>
              </a:r>
              <a:r>
                <a:rPr lang="en-US" sz="2800" b="1" dirty="0" smtClean="0"/>
                <a:t>analyses.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299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64876" y="1328711"/>
            <a:ext cx="9252000" cy="1404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252000" rIns="108000" bIns="288000" anchor="ctr" anchorCtr="0">
            <a:spAutoFit/>
          </a:bodyPr>
          <a:lstStyle/>
          <a:p>
            <a:r>
              <a:rPr lang="en-US" sz="2800" b="1" dirty="0"/>
              <a:t>HDSS is a system established for the collection of health and demographic data on people </a:t>
            </a:r>
            <a:r>
              <a:rPr lang="en-US" sz="2800" b="1" dirty="0" smtClean="0"/>
              <a:t>living in </a:t>
            </a:r>
            <a:r>
              <a:rPr lang="en-US" sz="2800" b="1" dirty="0"/>
              <a:t>a geographically delimited area.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742" y="2889088"/>
            <a:ext cx="9252000" cy="1332000"/>
          </a:xfrm>
          <a:prstGeom prst="rect">
            <a:avLst/>
          </a:prstGeom>
          <a:solidFill>
            <a:srgbClr val="DCF5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r>
              <a:rPr lang="en-US" sz="2700" b="1" dirty="0"/>
              <a:t>Most HDSS sites operate a reference data model, which is a database design with the capacity to store temporal and relational information.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55640" y="4371477"/>
            <a:ext cx="9252000" cy="1079884"/>
          </a:xfrm>
          <a:prstGeom prst="rect">
            <a:avLst/>
          </a:prstGeom>
          <a:solidFill>
            <a:srgbClr val="F9FF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r>
              <a:rPr lang="en-US" sz="2800" b="1" dirty="0"/>
              <a:t>HDSS site can be found mostly in sub-Saharan Africa, Asia and other developing countries.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4444" y="53125"/>
            <a:ext cx="9252000" cy="11160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lIns="108000" tIns="252000" rIns="108000" bIns="288000" anchor="ctr" anchorCtr="0">
            <a:spAutoFit/>
          </a:bodyPr>
          <a:lstStyle/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Health &amp; Demographic Surveillance System</a:t>
            </a:r>
          </a:p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(HDSS) </a:t>
            </a:r>
            <a:endParaRPr lang="en-US" sz="33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84272" y="44624"/>
            <a:ext cx="2654136" cy="676875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F0720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1" name="Rectangle 10"/>
          <p:cNvSpPr/>
          <p:nvPr/>
        </p:nvSpPr>
        <p:spPr>
          <a:xfrm>
            <a:off x="155608" y="262389"/>
            <a:ext cx="2412000" cy="646331"/>
          </a:xfrm>
          <a:prstGeom prst="rect">
            <a:avLst/>
          </a:prstGeom>
          <a:effectLst>
            <a:glow rad="228600">
              <a:schemeClr val="accent1">
                <a:alpha val="40000"/>
              </a:schemeClr>
            </a:glow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b="1" spc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HDSS</a:t>
            </a:r>
            <a:endParaRPr lang="en-US" sz="3600" spc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06977" y="952466"/>
            <a:ext cx="2412000" cy="5760000"/>
            <a:chOff x="168361" y="952466"/>
            <a:chExt cx="2412000" cy="5760000"/>
          </a:xfrm>
        </p:grpSpPr>
        <p:sp>
          <p:nvSpPr>
            <p:cNvPr id="15" name="Rectangle 14"/>
            <p:cNvSpPr/>
            <p:nvPr/>
          </p:nvSpPr>
          <p:spPr>
            <a:xfrm>
              <a:off x="168361" y="952466"/>
              <a:ext cx="2412000" cy="57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3542"/>
            <a:stretch/>
          </p:blipFill>
          <p:spPr>
            <a:xfrm>
              <a:off x="305922" y="1075667"/>
              <a:ext cx="2130423" cy="5521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7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945" t="-995" r="3178" b="22366"/>
          <a:stretch/>
        </p:blipFill>
        <p:spPr>
          <a:xfrm>
            <a:off x="263352" y="-111270"/>
            <a:ext cx="11787816" cy="7000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3792" y="-31408"/>
            <a:ext cx="4576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Countries with HDSS Sites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24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64876" y="1328711"/>
            <a:ext cx="9252000" cy="12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252000" rIns="108000" bIns="288000" anchor="ctr" anchorCtr="0">
            <a:spAutoFit/>
          </a:bodyPr>
          <a:lstStyle/>
          <a:p>
            <a:r>
              <a:rPr lang="en-US" sz="2800" b="1" dirty="0"/>
              <a:t>HDSS is a system established for the collection of health and demographic data on people </a:t>
            </a:r>
            <a:r>
              <a:rPr lang="en-US" sz="2800" b="1" dirty="0" smtClean="0"/>
              <a:t>living in </a:t>
            </a:r>
            <a:r>
              <a:rPr lang="en-US" sz="2800" b="1" dirty="0"/>
              <a:t>a geographically delimited area.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742" y="2852936"/>
            <a:ext cx="9252000" cy="1332000"/>
          </a:xfrm>
          <a:prstGeom prst="rect">
            <a:avLst/>
          </a:prstGeom>
          <a:solidFill>
            <a:srgbClr val="DCF5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r>
              <a:rPr lang="en-US" sz="2700" b="1" dirty="0"/>
              <a:t>Most HDSS sites operate a reference data model, which is a database design with the capacity to store temporal and relational information.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55640" y="4343824"/>
            <a:ext cx="9252000" cy="1079884"/>
          </a:xfrm>
          <a:prstGeom prst="rect">
            <a:avLst/>
          </a:prstGeom>
          <a:solidFill>
            <a:srgbClr val="F9FF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r>
              <a:rPr lang="en-US" sz="2800" b="1" dirty="0"/>
              <a:t>HDSS site can be found mostly in sub-Saharan Africa, Asia and other developing countries.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4444" y="53125"/>
            <a:ext cx="9252000" cy="11160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lIns="108000" tIns="252000" rIns="108000" bIns="288000" anchor="ctr" anchorCtr="0">
            <a:spAutoFit/>
          </a:bodyPr>
          <a:lstStyle/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Health &amp; Demographic Surveillance System</a:t>
            </a:r>
          </a:p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(HDSS) </a:t>
            </a:r>
            <a:endParaRPr lang="en-US" sz="3300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6656" y="5538748"/>
            <a:ext cx="9252000" cy="1224000"/>
          </a:xfrm>
          <a:prstGeom prst="rect">
            <a:avLst/>
          </a:prstGeom>
          <a:solidFill>
            <a:srgbClr val="FFDD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 b="1" dirty="0"/>
              <a:t>International Network of field sites with continuous Demographic Evaluation of Populations and Their Health also known as INDEPTH-Network, is an umbrella body of the HDSS </a:t>
            </a:r>
            <a:r>
              <a:rPr lang="en-US" sz="2500" b="1" dirty="0" smtClean="0"/>
              <a:t>sites.</a:t>
            </a:r>
            <a:endParaRPr lang="en-US" sz="2500" b="1" dirty="0"/>
          </a:p>
        </p:txBody>
      </p:sp>
      <p:sp>
        <p:nvSpPr>
          <p:cNvPr id="10" name="Rectangle 9"/>
          <p:cNvSpPr/>
          <p:nvPr/>
        </p:nvSpPr>
        <p:spPr>
          <a:xfrm flipV="1">
            <a:off x="84272" y="44624"/>
            <a:ext cx="2654136" cy="676875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F0720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1" name="Rectangle 10"/>
          <p:cNvSpPr/>
          <p:nvPr/>
        </p:nvSpPr>
        <p:spPr>
          <a:xfrm>
            <a:off x="252520" y="188588"/>
            <a:ext cx="2412000" cy="830997"/>
          </a:xfrm>
          <a:prstGeom prst="rect">
            <a:avLst/>
          </a:prstGeom>
          <a:effectLst>
            <a:glow rad="228600">
              <a:schemeClr val="accent1">
                <a:alpha val="40000"/>
              </a:schemeClr>
            </a:glow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800" b="1" spc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HDSS</a:t>
            </a:r>
            <a:endParaRPr lang="en-US" sz="4800" spc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06977" y="952466"/>
            <a:ext cx="2412000" cy="5760000"/>
            <a:chOff x="168361" y="952466"/>
            <a:chExt cx="2412000" cy="5760000"/>
          </a:xfrm>
        </p:grpSpPr>
        <p:sp>
          <p:nvSpPr>
            <p:cNvPr id="15" name="Rectangle 14"/>
            <p:cNvSpPr/>
            <p:nvPr/>
          </p:nvSpPr>
          <p:spPr>
            <a:xfrm>
              <a:off x="168361" y="952466"/>
              <a:ext cx="2412000" cy="57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3542"/>
            <a:stretch/>
          </p:blipFill>
          <p:spPr>
            <a:xfrm>
              <a:off x="305922" y="1075667"/>
              <a:ext cx="2130423" cy="5521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60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" y="692696"/>
            <a:ext cx="12218326" cy="44741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31705" y="5670876"/>
            <a:ext cx="46370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002060"/>
                </a:solidFill>
              </a:rPr>
              <a:t>www.indepth-network.org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334" y="3137893"/>
            <a:ext cx="5843331" cy="2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08578" y="76898"/>
            <a:ext cx="2942168" cy="669674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Rectangle 8"/>
          <p:cNvSpPr/>
          <p:nvPr/>
        </p:nvSpPr>
        <p:spPr>
          <a:xfrm>
            <a:off x="242435" y="166036"/>
            <a:ext cx="2711833" cy="630942"/>
          </a:xfrm>
          <a:prstGeom prst="rect">
            <a:avLst/>
          </a:prstGeom>
          <a:effectLst>
            <a:glow rad="228600">
              <a:schemeClr val="accent1">
                <a:alpha val="40000"/>
              </a:schemeClr>
            </a:glow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500" b="1" spc="-1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</a:t>
            </a:r>
            <a:endParaRPr lang="en-US" sz="3500" spc="-13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Labour"/>
          <p:cNvGrpSpPr/>
          <p:nvPr/>
        </p:nvGrpSpPr>
        <p:grpSpPr>
          <a:xfrm>
            <a:off x="8911979" y="5973333"/>
            <a:ext cx="2368597" cy="646331"/>
            <a:chOff x="4552465" y="5734998"/>
            <a:chExt cx="2368597" cy="646331"/>
          </a:xfrm>
        </p:grpSpPr>
        <p:sp>
          <p:nvSpPr>
            <p:cNvPr id="14" name="Rectangle 13"/>
            <p:cNvSpPr/>
            <p:nvPr/>
          </p:nvSpPr>
          <p:spPr>
            <a:xfrm>
              <a:off x="4552465" y="5772452"/>
              <a:ext cx="236859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3000" b="1" dirty="0"/>
                <a:t>Labour Status</a:t>
              </a:r>
              <a:endParaRPr lang="en-US" sz="3000" b="1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86765" y="5734998"/>
              <a:ext cx="2334297" cy="64633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Residence"/>
          <p:cNvGrpSpPr/>
          <p:nvPr/>
        </p:nvGrpSpPr>
        <p:grpSpPr>
          <a:xfrm>
            <a:off x="8978922" y="4581128"/>
            <a:ext cx="2350137" cy="646331"/>
            <a:chOff x="4578381" y="4364222"/>
            <a:chExt cx="2350137" cy="646331"/>
          </a:xfrm>
        </p:grpSpPr>
        <p:sp>
          <p:nvSpPr>
            <p:cNvPr id="7" name="Rectangle 6"/>
            <p:cNvSpPr/>
            <p:nvPr/>
          </p:nvSpPr>
          <p:spPr>
            <a:xfrm>
              <a:off x="4579288" y="4402554"/>
              <a:ext cx="179966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3000" b="1" dirty="0"/>
                <a:t>Residence</a:t>
              </a:r>
              <a:endParaRPr lang="en-US" sz="3000" b="1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78381" y="4364222"/>
              <a:ext cx="2350137" cy="64633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Birth"/>
          <p:cNvGrpSpPr/>
          <p:nvPr/>
        </p:nvGrpSpPr>
        <p:grpSpPr>
          <a:xfrm>
            <a:off x="8978922" y="1339603"/>
            <a:ext cx="2445670" cy="2665461"/>
            <a:chOff x="4567002" y="1268761"/>
            <a:chExt cx="2445670" cy="2665461"/>
          </a:xfrm>
        </p:grpSpPr>
        <p:sp>
          <p:nvSpPr>
            <p:cNvPr id="6" name="Rectangle 5"/>
            <p:cNvSpPr/>
            <p:nvPr/>
          </p:nvSpPr>
          <p:spPr>
            <a:xfrm>
              <a:off x="4567002" y="1388384"/>
              <a:ext cx="2445670" cy="24006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ZA" sz="3000" b="1" dirty="0"/>
                <a:t>Birth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ZA" sz="3000" b="1" dirty="0"/>
                <a:t>Death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ZA" sz="3000" b="1" dirty="0"/>
                <a:t>In-migration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ZA" sz="3000" b="1" dirty="0"/>
                <a:t>Out-migration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83833" y="1268761"/>
              <a:ext cx="2344685" cy="266546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Indivduals"/>
          <p:cNvGrpSpPr/>
          <p:nvPr/>
        </p:nvGrpSpPr>
        <p:grpSpPr>
          <a:xfrm>
            <a:off x="8936779" y="188640"/>
            <a:ext cx="2343797" cy="646331"/>
            <a:chOff x="4584721" y="190382"/>
            <a:chExt cx="2343797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4584721" y="220866"/>
              <a:ext cx="19239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Individuals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639361" y="190382"/>
              <a:ext cx="2289157" cy="64633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Observation"/>
          <p:cNvGrpSpPr/>
          <p:nvPr/>
        </p:nvGrpSpPr>
        <p:grpSpPr>
          <a:xfrm>
            <a:off x="3575719" y="5877272"/>
            <a:ext cx="2016225" cy="936104"/>
            <a:chOff x="8616279" y="5566928"/>
            <a:chExt cx="2016225" cy="936104"/>
          </a:xfrm>
        </p:grpSpPr>
        <p:sp>
          <p:nvSpPr>
            <p:cNvPr id="28" name="TextBox 27"/>
            <p:cNvSpPr txBox="1"/>
            <p:nvPr/>
          </p:nvSpPr>
          <p:spPr>
            <a:xfrm>
              <a:off x="8616279" y="5755322"/>
              <a:ext cx="19995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spc="-100" dirty="0"/>
                <a:t>Observation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8616280" y="5566928"/>
              <a:ext cx="2016224" cy="936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Episode"/>
          <p:cNvGrpSpPr/>
          <p:nvPr/>
        </p:nvGrpSpPr>
        <p:grpSpPr>
          <a:xfrm>
            <a:off x="3684224" y="4597200"/>
            <a:ext cx="1517035" cy="776016"/>
            <a:chOff x="8827437" y="4309168"/>
            <a:chExt cx="1517035" cy="776016"/>
          </a:xfrm>
        </p:grpSpPr>
        <p:sp>
          <p:nvSpPr>
            <p:cNvPr id="26" name="TextBox 25"/>
            <p:cNvSpPr txBox="1"/>
            <p:nvPr/>
          </p:nvSpPr>
          <p:spPr>
            <a:xfrm>
              <a:off x="8862121" y="4403242"/>
              <a:ext cx="143500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Episode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8827437" y="4309168"/>
              <a:ext cx="1517035" cy="7760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Event"/>
          <p:cNvGrpSpPr/>
          <p:nvPr/>
        </p:nvGrpSpPr>
        <p:grpSpPr>
          <a:xfrm>
            <a:off x="3720486" y="2244307"/>
            <a:ext cx="1368152" cy="752645"/>
            <a:chOff x="8832304" y="2172300"/>
            <a:chExt cx="1368152" cy="752645"/>
          </a:xfrm>
        </p:grpSpPr>
        <p:sp>
          <p:nvSpPr>
            <p:cNvPr id="24" name="TextBox 23"/>
            <p:cNvSpPr txBox="1"/>
            <p:nvPr/>
          </p:nvSpPr>
          <p:spPr>
            <a:xfrm>
              <a:off x="8976320" y="2266373"/>
              <a:ext cx="10716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Event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8832304" y="2172300"/>
              <a:ext cx="1368152" cy="75264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Object"/>
          <p:cNvGrpSpPr/>
          <p:nvPr/>
        </p:nvGrpSpPr>
        <p:grpSpPr>
          <a:xfrm>
            <a:off x="3762543" y="188640"/>
            <a:ext cx="1368152" cy="752645"/>
            <a:chOff x="8832304" y="133763"/>
            <a:chExt cx="1368152" cy="752645"/>
          </a:xfrm>
        </p:grpSpPr>
        <p:sp>
          <p:nvSpPr>
            <p:cNvPr id="21" name="TextBox 20"/>
            <p:cNvSpPr txBox="1"/>
            <p:nvPr/>
          </p:nvSpPr>
          <p:spPr>
            <a:xfrm>
              <a:off x="8912537" y="210706"/>
              <a:ext cx="12362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Object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8832304" y="133763"/>
              <a:ext cx="1368152" cy="75264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5935615" y="2611917"/>
            <a:ext cx="2340000" cy="34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960647" y="548680"/>
            <a:ext cx="2340000" cy="34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935615" y="4941168"/>
            <a:ext cx="2340000" cy="34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951984" y="6302506"/>
            <a:ext cx="2340000" cy="401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4152" y="916597"/>
            <a:ext cx="2484000" cy="57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9094" r="17244"/>
          <a:stretch/>
        </p:blipFill>
        <p:spPr>
          <a:xfrm>
            <a:off x="477046" y="1085011"/>
            <a:ext cx="2167377" cy="54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0704"/>
            <a:ext cx="12192000" cy="7200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lIns="108000" tIns="252000" rIns="108000" bIns="288000" anchor="ctr" anchorCtr="0">
            <a:spAutoFit/>
          </a:bodyPr>
          <a:lstStyle/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HDSS </a:t>
            </a:r>
            <a:r>
              <a:rPr lang="en-ZA" sz="3300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Residence Episode</a:t>
            </a:r>
            <a:endParaRPr lang="en-US" sz="3300" b="1" dirty="0">
              <a:latin typeface="+mj-lt"/>
            </a:endParaRPr>
          </a:p>
        </p:txBody>
      </p:sp>
      <p:sp>
        <p:nvSpPr>
          <p:cNvPr id="8" name="Death"/>
          <p:cNvSpPr txBox="1"/>
          <p:nvPr/>
        </p:nvSpPr>
        <p:spPr>
          <a:xfrm>
            <a:off x="3858762" y="5320229"/>
            <a:ext cx="11460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Death</a:t>
            </a:r>
          </a:p>
        </p:txBody>
      </p:sp>
      <p:sp>
        <p:nvSpPr>
          <p:cNvPr id="9" name="Out-migration"/>
          <p:cNvSpPr txBox="1"/>
          <p:nvPr/>
        </p:nvSpPr>
        <p:spPr>
          <a:xfrm>
            <a:off x="6095553" y="5274069"/>
            <a:ext cx="24456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Out-migration</a:t>
            </a:r>
          </a:p>
        </p:txBody>
      </p:sp>
      <p:sp>
        <p:nvSpPr>
          <p:cNvPr id="10" name="Birth"/>
          <p:cNvSpPr txBox="1"/>
          <p:nvPr/>
        </p:nvSpPr>
        <p:spPr>
          <a:xfrm>
            <a:off x="3906531" y="2246518"/>
            <a:ext cx="9717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Birth</a:t>
            </a:r>
          </a:p>
        </p:txBody>
      </p:sp>
      <p:sp>
        <p:nvSpPr>
          <p:cNvPr id="11" name="In-migration"/>
          <p:cNvSpPr txBox="1"/>
          <p:nvPr/>
        </p:nvSpPr>
        <p:spPr>
          <a:xfrm>
            <a:off x="6080643" y="2213886"/>
            <a:ext cx="21555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In-migration</a:t>
            </a:r>
          </a:p>
        </p:txBody>
      </p:sp>
      <p:sp>
        <p:nvSpPr>
          <p:cNvPr id="13" name="Entry"/>
          <p:cNvSpPr txBox="1"/>
          <p:nvPr/>
        </p:nvSpPr>
        <p:spPr>
          <a:xfrm>
            <a:off x="3241496" y="1268760"/>
            <a:ext cx="5708115" cy="553998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Entry</a:t>
            </a:r>
          </a:p>
        </p:txBody>
      </p:sp>
      <p:cxnSp>
        <p:nvCxnSpPr>
          <p:cNvPr id="35" name="Arrow_#3"/>
          <p:cNvCxnSpPr/>
          <p:nvPr/>
        </p:nvCxnSpPr>
        <p:spPr>
          <a:xfrm flipH="1">
            <a:off x="7119970" y="4498772"/>
            <a:ext cx="539172" cy="7678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rrow_#3"/>
          <p:cNvCxnSpPr/>
          <p:nvPr/>
        </p:nvCxnSpPr>
        <p:spPr>
          <a:xfrm flipH="1">
            <a:off x="4403877" y="4475340"/>
            <a:ext cx="539172" cy="7678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Arrow_#2"/>
          <p:cNvCxnSpPr/>
          <p:nvPr/>
        </p:nvCxnSpPr>
        <p:spPr>
          <a:xfrm>
            <a:off x="7122970" y="2812891"/>
            <a:ext cx="536172" cy="9231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Arrow_#1"/>
          <p:cNvCxnSpPr/>
          <p:nvPr/>
        </p:nvCxnSpPr>
        <p:spPr>
          <a:xfrm>
            <a:off x="4392401" y="2801985"/>
            <a:ext cx="485870" cy="9340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igt Arrow"/>
          <p:cNvSpPr/>
          <p:nvPr/>
        </p:nvSpPr>
        <p:spPr>
          <a:xfrm>
            <a:off x="3240273" y="3159012"/>
            <a:ext cx="7284284" cy="1913128"/>
          </a:xfrm>
          <a:prstGeom prst="rightArrow">
            <a:avLst>
              <a:gd name="adj1" fmla="val 41154"/>
              <a:gd name="adj2" fmla="val 8209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Population"/>
          <p:cNvSpPr txBox="1"/>
          <p:nvPr/>
        </p:nvSpPr>
        <p:spPr>
          <a:xfrm>
            <a:off x="3816338" y="3808061"/>
            <a:ext cx="49564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Population under surveillance</a:t>
            </a:r>
          </a:p>
        </p:txBody>
      </p:sp>
      <p:sp>
        <p:nvSpPr>
          <p:cNvPr id="25" name="Enumeration"/>
          <p:cNvSpPr txBox="1"/>
          <p:nvPr/>
        </p:nvSpPr>
        <p:spPr>
          <a:xfrm rot="16200000">
            <a:off x="1145095" y="3790415"/>
            <a:ext cx="2246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Enumeration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495599" y="4018054"/>
            <a:ext cx="744674" cy="99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xit"/>
          <p:cNvSpPr txBox="1"/>
          <p:nvPr/>
        </p:nvSpPr>
        <p:spPr>
          <a:xfrm>
            <a:off x="3273327" y="5897281"/>
            <a:ext cx="5708115" cy="553998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Exit</a:t>
            </a:r>
          </a:p>
        </p:txBody>
      </p:sp>
      <p:sp>
        <p:nvSpPr>
          <p:cNvPr id="20" name="Enumeration"/>
          <p:cNvSpPr txBox="1"/>
          <p:nvPr/>
        </p:nvSpPr>
        <p:spPr>
          <a:xfrm rot="16200000">
            <a:off x="10018816" y="3942815"/>
            <a:ext cx="1393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41054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 animBg="1"/>
      <p:bldP spid="6" grpId="0" animBg="1"/>
      <p:bldP spid="7" grpId="0"/>
      <p:bldP spid="25" grpId="0"/>
      <p:bldP spid="30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13243</TotalTime>
  <Words>735</Words>
  <Application>Microsoft Office PowerPoint</Application>
  <PresentationFormat>Widescreen</PresentationFormat>
  <Paragraphs>186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Times New Roman</vt:lpstr>
      <vt:lpstr>Office Theme</vt:lpstr>
      <vt:lpstr>PowerPoint Presentation</vt:lpstr>
      <vt:lpstr>PowerPoint Presentation</vt:lpstr>
      <vt:lpstr>Learning                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https://github.com/afolaborn/Stata_Projects/tree/master/HDSS_Analysis</vt:lpstr>
      <vt:lpstr>PowerPoint Presentation</vt:lpstr>
      <vt:lpstr>https://www.youtube.com/playlist?list=PLv5mj-2DreFjCDzG7zK5UJ3HmlwiIJ5dI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Afolabi</dc:creator>
  <cp:lastModifiedBy>Sulaimon Afolabi</cp:lastModifiedBy>
  <cp:revision>566</cp:revision>
  <dcterms:created xsi:type="dcterms:W3CDTF">2006-08-16T00:00:00Z</dcterms:created>
  <dcterms:modified xsi:type="dcterms:W3CDTF">2017-01-04T10:05:46Z</dcterms:modified>
</cp:coreProperties>
</file>